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2" r:id="rId4"/>
    <p:sldId id="258" r:id="rId5"/>
    <p:sldId id="259" r:id="rId6"/>
    <p:sldId id="260" r:id="rId7"/>
    <p:sldId id="261" r:id="rId8"/>
    <p:sldId id="262" r:id="rId9"/>
    <p:sldId id="263" r:id="rId10"/>
    <p:sldId id="264" r:id="rId11"/>
    <p:sldId id="265" r:id="rId12"/>
    <p:sldId id="266" r:id="rId13"/>
    <p:sldId id="267" r:id="rId14"/>
    <p:sldId id="268" r:id="rId15"/>
    <p:sldId id="269" r:id="rId16"/>
    <p:sldId id="283" r:id="rId17"/>
    <p:sldId id="284" r:id="rId18"/>
    <p:sldId id="270" r:id="rId19"/>
    <p:sldId id="271" r:id="rId20"/>
    <p:sldId id="272" r:id="rId21"/>
    <p:sldId id="27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1"/>
            <a:ext cx="7315200" cy="990599"/>
          </a:xfrm>
        </p:spPr>
        <p:txBody>
          <a:bodyPr/>
          <a:lstStyle/>
          <a:p>
            <a:endParaRPr lang="pl-PL" dirty="0"/>
          </a:p>
        </p:txBody>
      </p:sp>
      <p:sp>
        <p:nvSpPr>
          <p:cNvPr id="3" name="Subtitle 2"/>
          <p:cNvSpPr>
            <a:spLocks noGrp="1"/>
          </p:cNvSpPr>
          <p:nvPr>
            <p:ph type="subTitle" idx="1"/>
          </p:nvPr>
        </p:nvSpPr>
        <p:spPr>
          <a:xfrm>
            <a:off x="533400" y="1676400"/>
            <a:ext cx="8305800" cy="4648200"/>
          </a:xfrm>
        </p:spPr>
        <p:txBody>
          <a:bodyPr/>
          <a:lstStyle/>
          <a:p>
            <a:pPr algn="just"/>
            <a:r>
              <a:rPr lang="pl-PL" b="1" dirty="0" smtClean="0">
                <a:solidFill>
                  <a:schemeClr val="tx1"/>
                </a:solidFill>
              </a:rPr>
              <a:t>Zmiana treści hipoteki. </a:t>
            </a:r>
          </a:p>
          <a:p>
            <a:pPr algn="just"/>
            <a:r>
              <a:rPr lang="pl-PL" b="1" dirty="0" smtClean="0">
                <a:solidFill>
                  <a:schemeClr val="tx1"/>
                </a:solidFill>
              </a:rPr>
              <a:t>Zmiana wierzytelności zabezpieczonej hipoteką. </a:t>
            </a:r>
          </a:p>
          <a:p>
            <a:pPr algn="just"/>
            <a:r>
              <a:rPr lang="pl-PL" b="1" dirty="0" smtClean="0">
                <a:solidFill>
                  <a:schemeClr val="tx1"/>
                </a:solidFill>
              </a:rPr>
              <a:t>Ocena stanu prawnego przed i po nowelizacji dokonanej ustawą z 26.06.2009 r. </a:t>
            </a:r>
          </a:p>
          <a:p>
            <a:pPr algn="just"/>
            <a:endParaRPr lang="pl-PL" dirty="0" smtClean="0">
              <a:solidFill>
                <a:schemeClr val="tx1"/>
              </a:solidFill>
            </a:endParaRPr>
          </a:p>
          <a:p>
            <a:pPr algn="just"/>
            <a:r>
              <a:rPr lang="pl-PL" dirty="0" smtClean="0">
                <a:solidFill>
                  <a:schemeClr val="tx1"/>
                </a:solidFill>
              </a:rPr>
              <a:t>Anna Stangret-Smoczyńska</a:t>
            </a:r>
            <a:endParaRPr lang="pl-PL" dirty="0">
              <a:solidFill>
                <a:schemeClr val="tx1"/>
              </a:solidFill>
            </a:endParaRPr>
          </a:p>
        </p:txBody>
      </p:sp>
      <p:pic>
        <p:nvPicPr>
          <p:cNvPr id="1026"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
            <a:ext cx="7391400" cy="1066799"/>
          </a:xfrm>
        </p:spPr>
        <p:txBody>
          <a:bodyPr/>
          <a:lstStyle/>
          <a:p>
            <a:endParaRPr lang="pl-PL" dirty="0"/>
          </a:p>
        </p:txBody>
      </p:sp>
      <p:sp>
        <p:nvSpPr>
          <p:cNvPr id="3" name="Subtitle 2"/>
          <p:cNvSpPr>
            <a:spLocks noGrp="1"/>
          </p:cNvSpPr>
          <p:nvPr>
            <p:ph type="subTitle" idx="1"/>
          </p:nvPr>
        </p:nvSpPr>
        <p:spPr>
          <a:xfrm>
            <a:off x="762000" y="1371600"/>
            <a:ext cx="7848600" cy="5181600"/>
          </a:xfrm>
        </p:spPr>
        <p:txBody>
          <a:bodyPr>
            <a:normAutofit fontScale="77500" lnSpcReduction="20000"/>
          </a:bodyPr>
          <a:lstStyle/>
          <a:p>
            <a:r>
              <a:rPr lang="pl-PL" dirty="0" smtClean="0">
                <a:solidFill>
                  <a:schemeClr val="tx1"/>
                </a:solidFill>
              </a:rPr>
              <a:t>Pojęcie hipotek dawnych:</a:t>
            </a:r>
          </a:p>
          <a:p>
            <a:pPr algn="just"/>
            <a:r>
              <a:rPr lang="pl-PL" dirty="0" smtClean="0">
                <a:solidFill>
                  <a:schemeClr val="tx1"/>
                </a:solidFill>
              </a:rPr>
              <a:t>Art. 10 uzkw: </a:t>
            </a:r>
          </a:p>
          <a:p>
            <a:pPr marL="514350" indent="-514350" algn="just">
              <a:buAutoNum type="arabicPeriod"/>
            </a:pPr>
            <a:r>
              <a:rPr lang="pl-PL" dirty="0" smtClean="0">
                <a:solidFill>
                  <a:schemeClr val="tx1"/>
                </a:solidFill>
              </a:rPr>
              <a:t>Do hipotek kaucyjnych powstałych przed dniem wejścia w życie ustawy nowelizującej stosuje się przepisy w brzmieniu nadanym ustawą nowelizujacą, z wyjątkiem przepisów o rozporządzaniu opróżnionym miejscem hipotecznym (hipoteka kucyjna samoistna)</a:t>
            </a:r>
          </a:p>
          <a:p>
            <a:pPr marL="514350" indent="-514350" algn="just">
              <a:buAutoNum type="arabicPeriod"/>
            </a:pPr>
            <a:r>
              <a:rPr lang="pl-PL" dirty="0" smtClean="0">
                <a:solidFill>
                  <a:schemeClr val="tx1"/>
                </a:solidFill>
              </a:rPr>
              <a:t> Do hipotek zwykłych powstałych przed dniem wejścia w życie ustawy nowelizującej stosuje się przepisy w dotychczasowym brzmieniu. To samo dotyczy hipotek kaucyjnych zabezpieczających roszczenia związane z wierzytelnością hipoteczną, lecz nieobjętych z mocy ustawy hipoteką zwykłą, powstałych przed dniem wejścia w życie niniejszej ustawy (hipoteka kaucyjna niesamoistna)</a:t>
            </a:r>
            <a:endParaRPr lang="pl-PL" dirty="0">
              <a:solidFill>
                <a:schemeClr val="tx1"/>
              </a:solidFill>
            </a:endParaRPr>
          </a:p>
        </p:txBody>
      </p:sp>
      <p:pic>
        <p:nvPicPr>
          <p:cNvPr id="4" name="Picture 2"/>
          <p:cNvPicPr>
            <a:picLocks noChangeAspect="1" noChangeArrowheads="1"/>
          </p:cNvPicPr>
          <p:nvPr/>
        </p:nvPicPr>
        <p:blipFill>
          <a:blip r:embed="rId2" cstate="print"/>
          <a:srcRect/>
          <a:stretch>
            <a:fillRect/>
          </a:stretch>
        </p:blipFill>
        <p:spPr bwMode="auto">
          <a:xfrm>
            <a:off x="762000" y="228600"/>
            <a:ext cx="7467600" cy="1143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
            <a:ext cx="7391400" cy="914400"/>
          </a:xfrm>
        </p:spPr>
        <p:txBody>
          <a:bodyPr/>
          <a:lstStyle/>
          <a:p>
            <a:endParaRPr lang="pl-PL" dirty="0"/>
          </a:p>
        </p:txBody>
      </p:sp>
      <p:sp>
        <p:nvSpPr>
          <p:cNvPr id="3" name="Subtitle 2"/>
          <p:cNvSpPr>
            <a:spLocks noGrp="1"/>
          </p:cNvSpPr>
          <p:nvPr>
            <p:ph type="subTitle" idx="1"/>
          </p:nvPr>
        </p:nvSpPr>
        <p:spPr>
          <a:xfrm>
            <a:off x="838200" y="1447800"/>
            <a:ext cx="7543800" cy="4191000"/>
          </a:xfrm>
        </p:spPr>
        <p:txBody>
          <a:bodyPr/>
          <a:lstStyle/>
          <a:p>
            <a:pPr algn="just"/>
            <a:r>
              <a:rPr lang="pl-PL" dirty="0" smtClean="0">
                <a:solidFill>
                  <a:schemeClr val="tx1"/>
                </a:solidFill>
              </a:rPr>
              <a:t>Uchwała SN z 27.09.2012 r., III CZP 45/12</a:t>
            </a:r>
          </a:p>
          <a:p>
            <a:pPr algn="just"/>
            <a:r>
              <a:rPr lang="pl-PL" dirty="0" smtClean="0">
                <a:solidFill>
                  <a:schemeClr val="tx1"/>
                </a:solidFill>
              </a:rPr>
              <a:t>Po wejściu w życie ustawy z 26.06.2009 r. nie jest możliwe dokonanie wpisu w księdze wieczystej hipoteki umownej zwykłej na podstawie oświadczenia o jej ustanowieniu sporządzonego przed 20.02.2011 r. jeśli wniosek o wpis został złożony po tej dacie.   </a:t>
            </a:r>
            <a:endParaRPr lang="pl-PL" dirty="0">
              <a:solidFill>
                <a:schemeClr val="tx1"/>
              </a:solidFill>
            </a:endParaRPr>
          </a:p>
        </p:txBody>
      </p:sp>
      <p:pic>
        <p:nvPicPr>
          <p:cNvPr id="4" name="Picture 2"/>
          <p:cNvPicPr>
            <a:picLocks noChangeAspect="1" noChangeArrowheads="1"/>
          </p:cNvPicPr>
          <p:nvPr/>
        </p:nvPicPr>
        <p:blipFill>
          <a:blip r:embed="rId2" cstate="print"/>
          <a:srcRect/>
          <a:stretch>
            <a:fillRect/>
          </a:stretch>
        </p:blipFill>
        <p:spPr bwMode="auto">
          <a:xfrm>
            <a:off x="914400" y="228600"/>
            <a:ext cx="7334250" cy="1143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391400" cy="1143000"/>
          </a:xfrm>
        </p:spPr>
        <p:txBody>
          <a:bodyPr/>
          <a:lstStyle/>
          <a:p>
            <a:endParaRPr lang="pl-PL" dirty="0"/>
          </a:p>
        </p:txBody>
      </p:sp>
      <p:sp>
        <p:nvSpPr>
          <p:cNvPr id="3" name="Content Placeholder 2"/>
          <p:cNvSpPr>
            <a:spLocks noGrp="1"/>
          </p:cNvSpPr>
          <p:nvPr>
            <p:ph idx="1"/>
          </p:nvPr>
        </p:nvSpPr>
        <p:spPr/>
        <p:txBody>
          <a:bodyPr/>
          <a:lstStyle/>
          <a:p>
            <a:r>
              <a:rPr lang="pl-PL" dirty="0" smtClean="0"/>
              <a:t>Zrównanie statusu hipoteki kaucyjnej samoistnej z hipoteką po nowelizacji w zakresie zmian treści hipoteki i zmian wierzytelności zabezpieczonej hipoteką.</a:t>
            </a:r>
          </a:p>
          <a:p>
            <a:r>
              <a:rPr lang="pl-PL" dirty="0" smtClean="0"/>
              <a:t>- stosowanie art. 68 ¹, 68³, 68</a:t>
            </a:r>
            <a:r>
              <a:rPr lang="pl-PL" baseline="30000" dirty="0" smtClean="0"/>
              <a:t>4 </a:t>
            </a:r>
            <a:r>
              <a:rPr lang="pl-PL" dirty="0" smtClean="0"/>
              <a:t>ukwh</a:t>
            </a:r>
          </a:p>
          <a:p>
            <a:r>
              <a:rPr lang="pl-PL" dirty="0" smtClean="0"/>
              <a:t>- uchylenie art. 70 ukwh</a:t>
            </a:r>
          </a:p>
          <a:p>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39000" cy="990600"/>
          </a:xfrm>
        </p:spPr>
        <p:txBody>
          <a:bodyPr/>
          <a:lstStyle/>
          <a:p>
            <a:endParaRPr lang="pl-PL" dirty="0"/>
          </a:p>
        </p:txBody>
      </p:sp>
      <p:sp>
        <p:nvSpPr>
          <p:cNvPr id="3" name="Content Placeholder 2"/>
          <p:cNvSpPr>
            <a:spLocks noGrp="1"/>
          </p:cNvSpPr>
          <p:nvPr>
            <p:ph idx="1"/>
          </p:nvPr>
        </p:nvSpPr>
        <p:spPr/>
        <p:txBody>
          <a:bodyPr>
            <a:normAutofit fontScale="92500"/>
          </a:bodyPr>
          <a:lstStyle/>
          <a:p>
            <a:pPr algn="just"/>
            <a:r>
              <a:rPr lang="pl-PL" dirty="0" smtClean="0"/>
              <a:t>Brak podstaw prawnych do uznania, iż hipoteka kaucyjna samoistna uległa przekształceniu w hipotekę w konstrukcji po nowelizacji. </a:t>
            </a:r>
          </a:p>
          <a:p>
            <a:pPr algn="just"/>
            <a:r>
              <a:rPr lang="pl-PL" dirty="0" smtClean="0"/>
              <a:t>Praktyka przyjęta w niektórych sądach, polegająca na zmianie „charakteru” hipoteki poprzez skreślenie przymiotnika „kaucyjna” dokonywana wskutek złożonego po 19 lutego 2011 r. wniosku np. o zmianę treści hipoteki jest niewłaściwa. </a:t>
            </a:r>
          </a:p>
          <a:p>
            <a:pPr algn="just"/>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39000" cy="1143000"/>
          </a:xfrm>
        </p:spPr>
        <p:txBody>
          <a:bodyPr/>
          <a:lstStyle/>
          <a:p>
            <a:endParaRPr lang="pl-PL" dirty="0"/>
          </a:p>
        </p:txBody>
      </p:sp>
      <p:sp>
        <p:nvSpPr>
          <p:cNvPr id="3" name="Content Placeholder 2"/>
          <p:cNvSpPr>
            <a:spLocks noGrp="1"/>
          </p:cNvSpPr>
          <p:nvPr>
            <p:ph idx="1"/>
          </p:nvPr>
        </p:nvSpPr>
        <p:spPr/>
        <p:txBody>
          <a:bodyPr/>
          <a:lstStyle/>
          <a:p>
            <a:r>
              <a:rPr lang="pl-PL" dirty="0" smtClean="0"/>
              <a:t>art. 626 (8) § 1 kpc:</a:t>
            </a:r>
          </a:p>
          <a:p>
            <a:pPr algn="just"/>
            <a:r>
              <a:rPr lang="pl-PL" dirty="0" smtClean="0"/>
              <a:t>Wpis dokonywany jest na wniosek i w jego granicach, chyba że przepis szczególny przewiduje dokonanie wpisu z urzędu.</a:t>
            </a:r>
          </a:p>
          <a:p>
            <a:pPr algn="just"/>
            <a:r>
              <a:rPr lang="pl-PL" dirty="0" smtClean="0"/>
              <a:t>art. 626 (13) § 2 kpc: </a:t>
            </a:r>
          </a:p>
          <a:p>
            <a:pPr algn="just"/>
            <a:r>
              <a:rPr lang="pl-PL" dirty="0" smtClean="0"/>
              <a:t>sprostowanie usterki wpisu.</a:t>
            </a:r>
          </a:p>
          <a:p>
            <a:pPr algn="just"/>
            <a:r>
              <a:rPr lang="pl-PL" dirty="0" smtClean="0"/>
              <a:t>środki zaskarżenia</a:t>
            </a:r>
          </a:p>
          <a:p>
            <a:pPr algn="just"/>
            <a:r>
              <a:rPr lang="pl-PL" dirty="0" smtClean="0"/>
              <a:t> art.10 ukwh</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315200" cy="1020762"/>
          </a:xfrm>
        </p:spPr>
        <p:txBody>
          <a:bodyPr/>
          <a:lstStyle/>
          <a:p>
            <a:endParaRPr lang="pl-PL" dirty="0"/>
          </a:p>
        </p:txBody>
      </p:sp>
      <p:sp>
        <p:nvSpPr>
          <p:cNvPr id="3" name="Content Placeholder 2"/>
          <p:cNvSpPr>
            <a:spLocks noGrp="1"/>
          </p:cNvSpPr>
          <p:nvPr>
            <p:ph idx="1"/>
          </p:nvPr>
        </p:nvSpPr>
        <p:spPr/>
        <p:txBody>
          <a:bodyPr>
            <a:normAutofit/>
          </a:bodyPr>
          <a:lstStyle/>
          <a:p>
            <a:r>
              <a:rPr lang="pl-PL" dirty="0" smtClean="0"/>
              <a:t>Czy możliwe jest przekształcenie hipoteki zwykłej i hipoteki kaucyjnej w hipotekę w konstrukcji po nowelizacji?</a:t>
            </a:r>
          </a:p>
          <a:p>
            <a:r>
              <a:rPr lang="pl-PL" dirty="0" smtClean="0"/>
              <a:t>Czy możliwe jest przekształcenie hipoteki zwykłej w hipotekę kaucyjną ze skutkiem stosowania przepisów wprowadzonych po nowelizacji? </a:t>
            </a:r>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086600" cy="1066800"/>
          </a:xfrm>
        </p:spPr>
        <p:txBody>
          <a:bodyPr/>
          <a:lstStyle/>
          <a:p>
            <a:endParaRPr lang="pl-PL" dirty="0"/>
          </a:p>
        </p:txBody>
      </p:sp>
      <p:sp>
        <p:nvSpPr>
          <p:cNvPr id="3" name="Content Placeholder 2"/>
          <p:cNvSpPr>
            <a:spLocks noGrp="1"/>
          </p:cNvSpPr>
          <p:nvPr>
            <p:ph idx="1"/>
          </p:nvPr>
        </p:nvSpPr>
        <p:spPr/>
        <p:txBody>
          <a:bodyPr>
            <a:normAutofit lnSpcReduction="10000"/>
          </a:bodyPr>
          <a:lstStyle/>
          <a:p>
            <a:pPr>
              <a:buNone/>
            </a:pPr>
            <a:endParaRPr lang="pl-PL" dirty="0" smtClean="0"/>
          </a:p>
          <a:p>
            <a:r>
              <a:rPr lang="pl-PL" dirty="0" smtClean="0"/>
              <a:t>W stosunku do hipotek dawnych stosujemy art. 108 ukwh, zgodnie z którym możliwe jest przekształcenie hipoteki kaucyjnej w zwykłą i hipoteki zwykłej w kaucyjną. </a:t>
            </a:r>
          </a:p>
          <a:p>
            <a:r>
              <a:rPr lang="pl-PL" dirty="0" smtClean="0"/>
              <a:t>Możliwe przekształcenie hipoteki zwykłej.</a:t>
            </a:r>
          </a:p>
          <a:p>
            <a:r>
              <a:rPr lang="pl-PL" dirty="0" smtClean="0"/>
              <a:t>Nie jest możliwe przekształcenie hipoteki kaucyjnej samoistnej, gdyż do niej nie stosuje się art. 108 ukwh</a:t>
            </a:r>
          </a:p>
          <a:p>
            <a:endParaRPr lang="pl-PL" dirty="0" smtClean="0"/>
          </a:p>
          <a:p>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239000" cy="1096962"/>
          </a:xfrm>
        </p:spPr>
        <p:txBody>
          <a:bodyPr/>
          <a:lstStyle/>
          <a:p>
            <a:endParaRPr lang="pl-PL" dirty="0"/>
          </a:p>
        </p:txBody>
      </p:sp>
      <p:sp>
        <p:nvSpPr>
          <p:cNvPr id="3" name="Content Placeholder 2"/>
          <p:cNvSpPr>
            <a:spLocks noGrp="1"/>
          </p:cNvSpPr>
          <p:nvPr>
            <p:ph idx="1"/>
          </p:nvPr>
        </p:nvSpPr>
        <p:spPr/>
        <p:txBody>
          <a:bodyPr/>
          <a:lstStyle/>
          <a:p>
            <a:pPr algn="just"/>
            <a:r>
              <a:rPr lang="pl-PL" dirty="0" smtClean="0"/>
              <a:t>Hipoteka zwykła przekształcona w dacie po wejściu w życie ustawy nowelizującej  w hipotekę kaucyjną staje się hipoteką, do której nie ma zastosowania art. 10 ust.1 uzwkh.</a:t>
            </a:r>
          </a:p>
          <a:p>
            <a:pPr algn="just"/>
            <a:r>
              <a:rPr lang="pl-PL" dirty="0" smtClean="0"/>
              <a:t>Podstawa prawna - art. 108 ukwh</a:t>
            </a:r>
          </a:p>
          <a:p>
            <a:pPr algn="just"/>
            <a:r>
              <a:rPr lang="pl-PL" dirty="0" smtClean="0"/>
              <a:t>Skutki prawne – określone w art. 108 ukwh, a nie w art. 10 ust. 1 uzkwh.</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39000" cy="1143000"/>
          </a:xfrm>
        </p:spPr>
        <p:txBody>
          <a:bodyPr/>
          <a:lstStyle/>
          <a:p>
            <a:endParaRPr lang="pl-PL" dirty="0"/>
          </a:p>
        </p:txBody>
      </p:sp>
      <p:sp>
        <p:nvSpPr>
          <p:cNvPr id="3" name="Content Placeholder 2"/>
          <p:cNvSpPr>
            <a:spLocks noGrp="1"/>
          </p:cNvSpPr>
          <p:nvPr>
            <p:ph idx="1"/>
          </p:nvPr>
        </p:nvSpPr>
        <p:spPr/>
        <p:txBody>
          <a:bodyPr>
            <a:normAutofit fontScale="92500"/>
          </a:bodyPr>
          <a:lstStyle/>
          <a:p>
            <a:r>
              <a:rPr lang="pl-PL" dirty="0" smtClean="0"/>
              <a:t>Hipoteki dawne powstałe przed 20 lutego 2011 r. </a:t>
            </a:r>
          </a:p>
          <a:p>
            <a:r>
              <a:rPr lang="pl-PL" dirty="0" smtClean="0"/>
              <a:t>Hipoteka zwykła</a:t>
            </a:r>
          </a:p>
          <a:p>
            <a:r>
              <a:rPr lang="pl-PL" dirty="0" smtClean="0"/>
              <a:t>Hipoteka kaucyjna niesamoistna</a:t>
            </a:r>
          </a:p>
          <a:p>
            <a:r>
              <a:rPr lang="pl-PL" dirty="0" smtClean="0"/>
              <a:t>powstałe przed 20 lutego 2011 r. </a:t>
            </a:r>
          </a:p>
          <a:p>
            <a:r>
              <a:rPr lang="pl-PL" dirty="0" smtClean="0"/>
              <a:t>Hipoteka kaucyjna samoistna przekształcona z hipoteki zwykłej po 20 lutego 2011 r. </a:t>
            </a:r>
          </a:p>
          <a:p>
            <a:r>
              <a:rPr lang="pl-PL" dirty="0" smtClean="0"/>
              <a:t>negatywne zjawisko mnożenia porządków prawnych </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228600"/>
            <a:ext cx="7239000" cy="1143000"/>
          </a:xfrm>
        </p:spPr>
        <p:txBody>
          <a:bodyPr/>
          <a:lstStyle/>
          <a:p>
            <a:endParaRPr lang="pl-PL" dirty="0"/>
          </a:p>
        </p:txBody>
      </p:sp>
      <p:sp>
        <p:nvSpPr>
          <p:cNvPr id="3" name="Content Placeholder 2"/>
          <p:cNvSpPr>
            <a:spLocks noGrp="1"/>
          </p:cNvSpPr>
          <p:nvPr>
            <p:ph idx="1"/>
          </p:nvPr>
        </p:nvSpPr>
        <p:spPr/>
        <p:txBody>
          <a:bodyPr>
            <a:normAutofit/>
          </a:bodyPr>
          <a:lstStyle/>
          <a:p>
            <a:r>
              <a:rPr lang="pl-PL" dirty="0" smtClean="0"/>
              <a:t>Zmiana treści hipoteki dawnej (wysokości, waluty </a:t>
            </a:r>
            <a:r>
              <a:rPr lang="pl-PL" dirty="0" smtClean="0"/>
              <a:t>–</a:t>
            </a:r>
            <a:r>
              <a:rPr lang="pl-PL" dirty="0" smtClean="0"/>
              <a:t>wraz ze zmianą waluty wierzytelności)</a:t>
            </a:r>
          </a:p>
          <a:p>
            <a:r>
              <a:rPr lang="pl-PL" dirty="0" smtClean="0"/>
              <a:t>art. 248 k.c. (umowa, wpis do kw, zgoda osób trzecich, jeśli zmiana treści hipoteki dotyka ich praw)</a:t>
            </a:r>
          </a:p>
          <a:p>
            <a:r>
              <a:rPr lang="pl-PL" dirty="0" smtClean="0"/>
              <a:t>Zmiana treści wierzytelności zabezpieczonej hipoteką dawną:</a:t>
            </a:r>
          </a:p>
          <a:p>
            <a:r>
              <a:rPr lang="pl-PL" dirty="0" smtClean="0"/>
              <a:t>art. 248 k.c. oraz art. 70 ukwh  </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086600" cy="914400"/>
          </a:xfrm>
        </p:spPr>
        <p:txBody>
          <a:bodyPr/>
          <a:lstStyle/>
          <a:p>
            <a:endParaRPr lang="pl-PL" dirty="0"/>
          </a:p>
        </p:txBody>
      </p:sp>
      <p:sp>
        <p:nvSpPr>
          <p:cNvPr id="3" name="Content Placeholder 2"/>
          <p:cNvSpPr>
            <a:spLocks noGrp="1"/>
          </p:cNvSpPr>
          <p:nvPr>
            <p:ph idx="1"/>
          </p:nvPr>
        </p:nvSpPr>
        <p:spPr/>
        <p:txBody>
          <a:bodyPr>
            <a:normAutofit lnSpcReduction="10000"/>
          </a:bodyPr>
          <a:lstStyle/>
          <a:p>
            <a:r>
              <a:rPr lang="pl-PL" dirty="0" smtClean="0"/>
              <a:t>Postanowienie SN z 13 stycznia 2011 r., </a:t>
            </a:r>
          </a:p>
          <a:p>
            <a:pPr>
              <a:buNone/>
            </a:pPr>
            <a:r>
              <a:rPr lang="pl-PL" dirty="0" smtClean="0"/>
              <a:t>    III CZO 127/10</a:t>
            </a:r>
          </a:p>
          <a:p>
            <a:pPr algn="just">
              <a:buNone/>
            </a:pPr>
            <a:r>
              <a:rPr lang="pl-PL" dirty="0" smtClean="0"/>
              <a:t>   Zmiana treści hipoteki ściśle wiąże się ze zmianą treści wierzytelności hipotecznej, przy czym zmiana treści wierzytelności hipotecznej pociąga za sobą zmianę treści hipoteki tylko wówczas, gdy dotyczy elementów ujawnionych we wpisie hipoteki do księgi wieczystej</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914400" y="381000"/>
            <a:ext cx="7334250" cy="9144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391400" cy="1143000"/>
          </a:xfrm>
        </p:spPr>
        <p:txBody>
          <a:bodyPr/>
          <a:lstStyle/>
          <a:p>
            <a:endParaRPr lang="pl-PL" dirty="0"/>
          </a:p>
        </p:txBody>
      </p:sp>
      <p:sp>
        <p:nvSpPr>
          <p:cNvPr id="3" name="Content Placeholder 2"/>
          <p:cNvSpPr>
            <a:spLocks noGrp="1"/>
          </p:cNvSpPr>
          <p:nvPr>
            <p:ph idx="1"/>
          </p:nvPr>
        </p:nvSpPr>
        <p:spPr/>
        <p:txBody>
          <a:bodyPr>
            <a:normAutofit lnSpcReduction="10000"/>
          </a:bodyPr>
          <a:lstStyle/>
          <a:p>
            <a:r>
              <a:rPr lang="pl-PL" dirty="0" smtClean="0"/>
              <a:t>§ 52 rozporządzenia Ministra Sprawiedliwości z 20.08.2003 r. w sprawie zakładania i prowadzenia ksiąg wieczystych w systemie informatycznym: ujawnieniu w rubryce 4.4. „treść wpisu” w podrubryce 4.4.1. podlegały następujace elementy:  </a:t>
            </a:r>
          </a:p>
          <a:p>
            <a:r>
              <a:rPr lang="pl-PL" dirty="0" smtClean="0"/>
              <a:t>rodzaj hipoteki , suma hipoteki, waluta sumy, odsetki (rodzaj i wysokość), rodzaj zabezpieczonej wierzytelności,  termin zapłaty.</a:t>
            </a:r>
          </a:p>
          <a:p>
            <a:endParaRPr lang="pl-PL" dirty="0"/>
          </a:p>
        </p:txBody>
      </p:sp>
      <p:pic>
        <p:nvPicPr>
          <p:cNvPr id="4" name="Picture 2"/>
          <p:cNvPicPr>
            <a:picLocks noChangeAspect="1" noChangeArrowheads="1"/>
          </p:cNvPicPr>
          <p:nvPr/>
        </p:nvPicPr>
        <p:blipFill>
          <a:blip r:embed="rId2" cstate="print"/>
          <a:srcRect/>
          <a:stretch>
            <a:fillRect/>
          </a:stretch>
        </p:blipFill>
        <p:spPr bwMode="auto">
          <a:xfrm>
            <a:off x="762000" y="228600"/>
            <a:ext cx="7334250" cy="1143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315200" cy="1020762"/>
          </a:xfrm>
        </p:spPr>
        <p:txBody>
          <a:bodyPr/>
          <a:lstStyle/>
          <a:p>
            <a:endParaRPr lang="pl-PL" dirty="0"/>
          </a:p>
        </p:txBody>
      </p:sp>
      <p:sp>
        <p:nvSpPr>
          <p:cNvPr id="3" name="Content Placeholder 2"/>
          <p:cNvSpPr>
            <a:spLocks noGrp="1"/>
          </p:cNvSpPr>
          <p:nvPr>
            <p:ph idx="1"/>
          </p:nvPr>
        </p:nvSpPr>
        <p:spPr/>
        <p:txBody>
          <a:bodyPr/>
          <a:lstStyle/>
          <a:p>
            <a:r>
              <a:rPr lang="pl-PL" dirty="0" smtClean="0"/>
              <a:t>Wobec hipotek dawnych elementy wpisu nie uległy zmianie.</a:t>
            </a:r>
          </a:p>
          <a:p>
            <a:r>
              <a:rPr lang="pl-PL" dirty="0" smtClean="0"/>
              <a:t>Stosujemy przepisy dotychczasowe, w tym również przepisy wykonawcze.</a:t>
            </a:r>
          </a:p>
          <a:p>
            <a:r>
              <a:rPr lang="pl-PL" dirty="0" smtClean="0"/>
              <a:t>Czy należy uwzględniać wnioski w zakresie zmiany terminu płatności hipotek dawnych?</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39000" cy="1096962"/>
          </a:xfrm>
        </p:spPr>
        <p:txBody>
          <a:bodyPr/>
          <a:lstStyle/>
          <a:p>
            <a:endParaRPr lang="pl-PL" dirty="0"/>
          </a:p>
        </p:txBody>
      </p:sp>
      <p:sp>
        <p:nvSpPr>
          <p:cNvPr id="3" name="Content Placeholder 2"/>
          <p:cNvSpPr>
            <a:spLocks noGrp="1"/>
          </p:cNvSpPr>
          <p:nvPr>
            <p:ph idx="1"/>
          </p:nvPr>
        </p:nvSpPr>
        <p:spPr/>
        <p:txBody>
          <a:bodyPr>
            <a:normAutofit fontScale="92500" lnSpcReduction="10000"/>
          </a:bodyPr>
          <a:lstStyle/>
          <a:p>
            <a:pPr algn="just"/>
            <a:r>
              <a:rPr lang="pl-PL" dirty="0" smtClean="0"/>
              <a:t>§ 3 rozp. Min.Spr. z 2.02.2011 r. zmieniającego rozporządzenie w sprawie zakładania i prowadzenia ksiąg wieczystych w systemie informatycznym:</a:t>
            </a:r>
          </a:p>
          <a:p>
            <a:pPr algn="just"/>
            <a:r>
              <a:rPr lang="pl-PL" b="1" dirty="0" smtClean="0"/>
              <a:t>Dokonując wpisów hipotek powstałych po dniu 19.02.2011 r. nie wypełnia się pól: 4.4.1.5 "odsetki" oraz  4.4.1.9 "termin zapłaty„</a:t>
            </a:r>
          </a:p>
          <a:p>
            <a:pPr algn="just"/>
            <a:r>
              <a:rPr lang="pl-PL" dirty="0" smtClean="0"/>
              <a:t>Wobec hipotek powstałych przed tą datą pola te należy wypełniać (nie dotyczy hipotek kaucynych samoistnych).</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315200" cy="1066800"/>
          </a:xfrm>
        </p:spPr>
        <p:txBody>
          <a:bodyPr/>
          <a:lstStyle/>
          <a:p>
            <a:endParaRPr lang="pl-PL" dirty="0"/>
          </a:p>
        </p:txBody>
      </p:sp>
      <p:sp>
        <p:nvSpPr>
          <p:cNvPr id="3" name="Content Placeholder 2"/>
          <p:cNvSpPr>
            <a:spLocks noGrp="1"/>
          </p:cNvSpPr>
          <p:nvPr>
            <p:ph idx="1"/>
          </p:nvPr>
        </p:nvSpPr>
        <p:spPr/>
        <p:txBody>
          <a:bodyPr/>
          <a:lstStyle/>
          <a:p>
            <a:r>
              <a:rPr lang="pl-PL" dirty="0" smtClean="0"/>
              <a:t>Modyfikacja treści wierzytelności hipotek dawnych:</a:t>
            </a:r>
          </a:p>
          <a:p>
            <a:r>
              <a:rPr lang="pl-PL" dirty="0" smtClean="0"/>
              <a:t>- wysokość wierzytelności</a:t>
            </a:r>
          </a:p>
          <a:p>
            <a:r>
              <a:rPr lang="pl-PL" dirty="0" smtClean="0"/>
              <a:t>- waluta wierzytelności</a:t>
            </a:r>
          </a:p>
          <a:p>
            <a:r>
              <a:rPr lang="pl-PL" dirty="0" smtClean="0"/>
              <a:t>- odsetki</a:t>
            </a:r>
          </a:p>
          <a:p>
            <a:r>
              <a:rPr lang="pl-PL" dirty="0" smtClean="0"/>
              <a:t>- termin płatności</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914400" y="228600"/>
            <a:ext cx="7334250" cy="1143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
            <a:ext cx="7315200" cy="1142999"/>
          </a:xfrm>
        </p:spPr>
        <p:txBody>
          <a:bodyPr/>
          <a:lstStyle/>
          <a:p>
            <a:endParaRPr lang="pl-PL" dirty="0"/>
          </a:p>
        </p:txBody>
      </p:sp>
      <p:sp>
        <p:nvSpPr>
          <p:cNvPr id="3" name="Subtitle 2"/>
          <p:cNvSpPr>
            <a:spLocks noGrp="1"/>
          </p:cNvSpPr>
          <p:nvPr>
            <p:ph type="subTitle" idx="1"/>
          </p:nvPr>
        </p:nvSpPr>
        <p:spPr>
          <a:xfrm>
            <a:off x="914400" y="1676400"/>
            <a:ext cx="7467600" cy="4419600"/>
          </a:xfrm>
        </p:spPr>
        <p:txBody>
          <a:bodyPr/>
          <a:lstStyle/>
          <a:p>
            <a:pPr algn="just"/>
            <a:r>
              <a:rPr lang="pl-PL" dirty="0" smtClean="0">
                <a:solidFill>
                  <a:schemeClr val="tx1"/>
                </a:solidFill>
              </a:rPr>
              <a:t>Zmiany wierzytelności: art. 248 k.c. i 70 ukw</a:t>
            </a:r>
          </a:p>
          <a:p>
            <a:pPr algn="just"/>
            <a:r>
              <a:rPr lang="pl-PL" dirty="0" smtClean="0">
                <a:solidFill>
                  <a:schemeClr val="tx1"/>
                </a:solidFill>
              </a:rPr>
              <a:t>Udział właściciela nieruchomości (gdy nie jest dłużnikiem osobistym) jako:</a:t>
            </a:r>
          </a:p>
          <a:p>
            <a:pPr algn="just">
              <a:buFontTx/>
              <a:buChar char="-"/>
            </a:pPr>
            <a:r>
              <a:rPr lang="pl-PL" dirty="0" smtClean="0">
                <a:solidFill>
                  <a:schemeClr val="tx1"/>
                </a:solidFill>
              </a:rPr>
              <a:t> strona umowy o zmianę treści hipoteki</a:t>
            </a:r>
          </a:p>
          <a:p>
            <a:pPr algn="just">
              <a:buFontTx/>
              <a:buChar char="-"/>
            </a:pPr>
            <a:r>
              <a:rPr lang="pl-PL" dirty="0" smtClean="0">
                <a:solidFill>
                  <a:schemeClr val="tx1"/>
                </a:solidFill>
              </a:rPr>
              <a:t> nie jako osoba trzecia wobec stosunku prawnego zabezpieczonego</a:t>
            </a:r>
          </a:p>
          <a:p>
            <a:pPr algn="just">
              <a:buFontTx/>
              <a:buChar char="-"/>
            </a:pPr>
            <a:endParaRPr lang="pl-PL" dirty="0">
              <a:solidFill>
                <a:schemeClr val="tx1"/>
              </a:solidFill>
            </a:endParaRPr>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315200" cy="1096962"/>
          </a:xfrm>
        </p:spPr>
        <p:txBody>
          <a:bodyPr/>
          <a:lstStyle/>
          <a:p>
            <a:endParaRPr lang="pl-PL" dirty="0"/>
          </a:p>
        </p:txBody>
      </p:sp>
      <p:sp>
        <p:nvSpPr>
          <p:cNvPr id="3" name="Content Placeholder 2"/>
          <p:cNvSpPr>
            <a:spLocks noGrp="1"/>
          </p:cNvSpPr>
          <p:nvPr>
            <p:ph idx="1"/>
          </p:nvPr>
        </p:nvSpPr>
        <p:spPr/>
        <p:txBody>
          <a:bodyPr>
            <a:normAutofit/>
          </a:bodyPr>
          <a:lstStyle/>
          <a:p>
            <a:pPr algn="just"/>
            <a:endParaRPr lang="pl-PL" dirty="0" smtClean="0"/>
          </a:p>
          <a:p>
            <a:r>
              <a:rPr lang="pl-PL" dirty="0" smtClean="0"/>
              <a:t>Czy uchylenie art. 70 ukwh oznacza, że na zmiany wierzytelności zabezpieczonej zgoda osób, którym przysługują prawa z pierwszeństwem równym lub niższym jest obecnie wymagana na podstawie art. 248 § 2 kc.?</a:t>
            </a:r>
          </a:p>
          <a:p>
            <a:pPr algn="just"/>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391400" cy="1096962"/>
          </a:xfrm>
        </p:spPr>
        <p:txBody>
          <a:bodyPr/>
          <a:lstStyle/>
          <a:p>
            <a:endParaRPr lang="pl-PL" dirty="0"/>
          </a:p>
        </p:txBody>
      </p:sp>
      <p:sp>
        <p:nvSpPr>
          <p:cNvPr id="3" name="Content Placeholder 2"/>
          <p:cNvSpPr>
            <a:spLocks noGrp="1"/>
          </p:cNvSpPr>
          <p:nvPr>
            <p:ph idx="1"/>
          </p:nvPr>
        </p:nvSpPr>
        <p:spPr/>
        <p:txBody>
          <a:bodyPr>
            <a:normAutofit lnSpcReduction="10000"/>
          </a:bodyPr>
          <a:lstStyle/>
          <a:p>
            <a:pPr algn="just"/>
            <a:r>
              <a:rPr lang="pl-PL" dirty="0" smtClean="0"/>
              <a:t>W stosunku do hipotek dawnych zgoda jest wymagana na podstawie art. 70 ukwh.</a:t>
            </a:r>
          </a:p>
          <a:p>
            <a:pPr algn="just"/>
            <a:r>
              <a:rPr lang="pl-PL" dirty="0" smtClean="0"/>
              <a:t>W stosunku do hipotek kaucyjnych samoistnych i hipotek powstałych po nowelizacji nie ma w ogóle obowiązku uzyskania zgody osób z pierwszeństwem równym lub niższym jeśli zmianie ulegają elementy treści wierzytelności. Obowiązku tego nie należy wywodzić z art. 248 k.c. </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315200" cy="1096962"/>
          </a:xfrm>
        </p:spPr>
        <p:txBody>
          <a:bodyPr/>
          <a:lstStyle/>
          <a:p>
            <a:endParaRPr lang="pl-PL" dirty="0"/>
          </a:p>
        </p:txBody>
      </p:sp>
      <p:sp>
        <p:nvSpPr>
          <p:cNvPr id="3" name="Content Placeholder 2"/>
          <p:cNvSpPr>
            <a:spLocks noGrp="1"/>
          </p:cNvSpPr>
          <p:nvPr>
            <p:ph idx="1"/>
          </p:nvPr>
        </p:nvSpPr>
        <p:spPr/>
        <p:txBody>
          <a:bodyPr/>
          <a:lstStyle/>
          <a:p>
            <a:r>
              <a:rPr lang="pl-PL" dirty="0" smtClean="0"/>
              <a:t>Hipoteki w konstrukcji po nowelizacji:</a:t>
            </a:r>
          </a:p>
          <a:p>
            <a:r>
              <a:rPr lang="pl-PL" dirty="0" smtClean="0"/>
              <a:t>Do zmiany treści wierzytelności zabezpieczonej hipoteką (przy zachowaniu jej tożsamości) nie stosuje się przepisów o zmianie treści hipoteki.</a:t>
            </a:r>
          </a:p>
          <a:p>
            <a:r>
              <a:rPr lang="pl-PL" dirty="0" smtClean="0"/>
              <a:t>Art. 248 k.c. nie ma zastosowania</a:t>
            </a:r>
          </a:p>
          <a:p>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315200" cy="1096962"/>
          </a:xfrm>
        </p:spPr>
        <p:txBody>
          <a:bodyPr/>
          <a:lstStyle/>
          <a:p>
            <a:endParaRPr lang="pl-PL" dirty="0"/>
          </a:p>
        </p:txBody>
      </p:sp>
      <p:sp>
        <p:nvSpPr>
          <p:cNvPr id="3" name="Content Placeholder 2"/>
          <p:cNvSpPr>
            <a:spLocks noGrp="1"/>
          </p:cNvSpPr>
          <p:nvPr>
            <p:ph idx="1"/>
          </p:nvPr>
        </p:nvSpPr>
        <p:spPr/>
        <p:txBody>
          <a:bodyPr/>
          <a:lstStyle/>
          <a:p>
            <a:r>
              <a:rPr lang="pl-PL" dirty="0" smtClean="0"/>
              <a:t>Do zmiany treści wierzytelności zabezpieczonej hipoteką ma zastosowanie art. 68</a:t>
            </a:r>
            <a:r>
              <a:rPr lang="pl-PL" baseline="30000" dirty="0" smtClean="0"/>
              <a:t>4 </a:t>
            </a:r>
            <a:r>
              <a:rPr lang="pl-PL" dirty="0" smtClean="0"/>
              <a:t>ukwh </a:t>
            </a:r>
          </a:p>
          <a:p>
            <a:r>
              <a:rPr lang="pl-PL" dirty="0" smtClean="0"/>
              <a:t>Wymagana zgoda </a:t>
            </a:r>
            <a:r>
              <a:rPr lang="pl-PL" smtClean="0"/>
              <a:t>właściciela nieruchomości na zmianę waluty wierzytelności oraz na inne zmiany zwiększające zakres zaspokojenia </a:t>
            </a:r>
            <a:endParaRPr lang="pl-PL" dirty="0"/>
          </a:p>
        </p:txBody>
      </p:sp>
      <p:pic>
        <p:nvPicPr>
          <p:cNvPr id="4" name="Picture 2"/>
          <p:cNvPicPr>
            <a:picLocks noChangeAspect="1" noChangeArrowheads="1"/>
          </p:cNvPicPr>
          <p:nvPr/>
        </p:nvPicPr>
        <p:blipFill>
          <a:blip r:embed="rId2" cstate="print"/>
          <a:srcRect/>
          <a:stretch>
            <a:fillRect/>
          </a:stretch>
        </p:blipFill>
        <p:spPr bwMode="auto">
          <a:xfrm>
            <a:off x="838200" y="228600"/>
            <a:ext cx="7334250" cy="1143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TotalTime>
  <Words>961</Words>
  <Application>Microsoft Office PowerPoint</Application>
  <PresentationFormat>On-screen Show (4:3)</PresentationFormat>
  <Paragraphs>70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komputer</dc:creator>
  <cp:lastModifiedBy>Ania S.</cp:lastModifiedBy>
  <cp:revision>48</cp:revision>
  <dcterms:created xsi:type="dcterms:W3CDTF">2006-08-16T00:00:00Z</dcterms:created>
  <dcterms:modified xsi:type="dcterms:W3CDTF">2012-12-10T12:18:12Z</dcterms:modified>
</cp:coreProperties>
</file>